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89" r:id="rId4"/>
    <p:sldId id="301" r:id="rId5"/>
    <p:sldId id="278" r:id="rId6"/>
    <p:sldId id="266" r:id="rId7"/>
    <p:sldId id="330" r:id="rId8"/>
    <p:sldId id="362" r:id="rId9"/>
    <p:sldId id="363" r:id="rId10"/>
    <p:sldId id="293" r:id="rId11"/>
    <p:sldId id="357" r:id="rId12"/>
    <p:sldId id="358" r:id="rId13"/>
    <p:sldId id="361" r:id="rId14"/>
    <p:sldId id="323" r:id="rId15"/>
    <p:sldId id="354" r:id="rId16"/>
  </p:sldIdLst>
  <p:sldSz cx="9144000" cy="6858000" type="screen4x3"/>
  <p:notesSz cx="6946900" cy="92837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entury Schoolbook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075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C579530-DD28-4B6F-8D3A-92F87613C14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69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E0102F4-1881-4245-8AC5-4F13766322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385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102F4-1881-4245-8AC5-4F13766322B8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85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9FCF0-11CE-466E-9CE1-B670438DADE5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60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1EC0AFD-1909-4903-AFA0-A9370969F5FA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27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66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5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4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36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6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37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2AE0-13BC-4436-94C4-12C095CE65E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4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7F4A0-26A6-4D33-BCFB-489DD1681F7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3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3F272-B125-4BAA-81C2-304525E528D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17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C1878-A2CF-43A7-909C-B7180361E03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0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D5089-6C89-446E-92E9-D0EBD2E5E44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02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2B6DF-C1D2-437D-8852-182B8440355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9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F0B77-B21F-4795-A403-E751F844A47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3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852E1-F191-4CCE-9EEB-3FA5A5431DD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42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DC10A-2D4C-4416-AE9D-E006DC1592B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4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4A90D-8B80-4469-9935-DFDA0B576EB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32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0F3BA4C-5202-4541-8C14-5C6133B47BD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1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ntent.answers.com/main/content/wp/en/thumb/c/c2/180px-Esapi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0"/>
            <a:ext cx="8784976" cy="1412776"/>
          </a:xfrm>
        </p:spPr>
        <p:txBody>
          <a:bodyPr>
            <a:normAutofit fontScale="90000"/>
          </a:bodyPr>
          <a:lstStyle/>
          <a:p>
            <a:br>
              <a:rPr lang="en-AU" sz="2400" b="1" dirty="0"/>
            </a:br>
            <a:br>
              <a:rPr lang="en-AU" sz="2400" b="1" dirty="0"/>
            </a:br>
            <a:br>
              <a:rPr lang="en-AU" sz="2400" b="1" dirty="0"/>
            </a:br>
            <a:br>
              <a:rPr lang="en-AU" sz="2400" b="1" dirty="0"/>
            </a:br>
            <a:br>
              <a:rPr lang="en-AU" sz="2400" b="1" dirty="0"/>
            </a:br>
            <a:br>
              <a:rPr lang="en-AU" sz="2400" dirty="0"/>
            </a:br>
            <a:r>
              <a:rPr lang="en-AU" sz="3600" b="1" dirty="0">
                <a:solidFill>
                  <a:schemeClr val="tx1"/>
                </a:solidFill>
              </a:rPr>
              <a:t>Week 3</a:t>
            </a:r>
            <a:r>
              <a:rPr lang="en-AU" sz="3600" b="1" dirty="0">
                <a:solidFill>
                  <a:schemeClr val="tx1"/>
                </a:solidFill>
                <a:ea typeface="Adobe Gothic Std B" pitchFamily="34" charset="-128"/>
              </a:rPr>
              <a:t>: Communication: Sharing what we know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336704" cy="129614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200" b="1" dirty="0">
                <a:solidFill>
                  <a:schemeClr val="tx2">
                    <a:lumMod val="75000"/>
                  </a:schemeClr>
                </a:solidFill>
              </a:rPr>
              <a:t>COMU7311, Sem 1,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32856"/>
            <a:ext cx="4529303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72084"/>
            <a:ext cx="702474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800" b="1" dirty="0">
                <a:latin typeface="+mn-lt"/>
              </a:rPr>
              <a:t>Communication and culture</a:t>
            </a:r>
            <a:endParaRPr lang="en-AU" sz="2800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415084"/>
            <a:ext cx="7488832" cy="3102148"/>
          </a:xfrm>
        </p:spPr>
        <p:txBody>
          <a:bodyPr>
            <a:normAutofit lnSpcReduction="10000"/>
          </a:bodyPr>
          <a:lstStyle/>
          <a:p>
            <a:pPr marL="68580" indent="0" eaLnBrk="1" hangingPunct="1">
              <a:buNone/>
            </a:pPr>
            <a:r>
              <a:rPr lang="en-AU" dirty="0"/>
              <a:t>Culture and communication mutually influence one another.</a:t>
            </a:r>
          </a:p>
          <a:p>
            <a:r>
              <a:rPr lang="en-AU" dirty="0"/>
              <a:t>Culture teaches us rules (e.g. politeness rules, the way we dress, etc.).</a:t>
            </a:r>
          </a:p>
          <a:p>
            <a:r>
              <a:rPr lang="en-AU" dirty="0"/>
              <a:t>Culture cultivates beliefs and values.</a:t>
            </a:r>
          </a:p>
          <a:p>
            <a:r>
              <a:rPr lang="en-AU" dirty="0"/>
              <a:t>Culture teaches us how to develop relationships with others.</a:t>
            </a:r>
          </a:p>
          <a:p>
            <a:pPr marL="68580" indent="0">
              <a:buNone/>
            </a:pPr>
            <a:r>
              <a:rPr lang="en-AU" dirty="0"/>
              <a:t> 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eaLnBrk="1" hangingPunct="1"/>
            <a:endParaRPr lang="en-AU" sz="2000" dirty="0"/>
          </a:p>
          <a:p>
            <a:pPr eaLnBrk="1" hangingPunct="1"/>
            <a:endParaRPr lang="en-A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6876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AU" sz="2000" b="1" i="0" dirty="0"/>
            </a:br>
            <a:r>
              <a:rPr lang="en-AU" sz="3100" b="1" dirty="0"/>
              <a:t>My language, my people, my world</a:t>
            </a:r>
            <a:endParaRPr lang="en-AU" sz="3100" b="1" i="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348880"/>
            <a:ext cx="7920880" cy="37444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dirty="0">
                <a:latin typeface="+mj-lt"/>
                <a:ea typeface="SimSun" pitchFamily="2" charset="-122"/>
              </a:rPr>
              <a:t>Speech patterns, dialect, and accent serve as a cue for listeners to assign certain attitudes or characteristics to an individual or a group of people. </a:t>
            </a:r>
          </a:p>
          <a:p>
            <a:r>
              <a:rPr lang="en-US" altLang="zh-CN" dirty="0">
                <a:latin typeface="+mj-lt"/>
                <a:ea typeface="SimSun" pitchFamily="2" charset="-122"/>
              </a:rPr>
              <a:t>Identity based on ethnic language also hinges on an assumption that one’s linguistic community is acceptable in a number of ways. </a:t>
            </a:r>
          </a:p>
          <a:p>
            <a:r>
              <a:rPr lang="en-US" altLang="zh-CN" dirty="0">
                <a:latin typeface="+mj-lt"/>
                <a:ea typeface="SimSun" pitchFamily="2" charset="-122"/>
              </a:rPr>
              <a:t>Cultural invasion occurs when one group penetrates the culture of another group and imposes its own language on another group.</a:t>
            </a:r>
          </a:p>
          <a:p>
            <a:endParaRPr lang="en-US" altLang="zh-CN" sz="2000" dirty="0">
              <a:ea typeface="SimSun" pitchFamily="2" charset="-122"/>
            </a:endParaRPr>
          </a:p>
          <a:p>
            <a:pPr eaLnBrk="1" hangingPunct="1"/>
            <a:endParaRPr lang="en-US" altLang="zh-CN" sz="2000" dirty="0">
              <a:ea typeface="SimSun" pitchFamily="2" charset="-122"/>
            </a:endParaRPr>
          </a:p>
          <a:p>
            <a:pPr eaLnBrk="1" hangingPunct="1"/>
            <a:endParaRPr lang="en-US" altLang="zh-CN" sz="2000" dirty="0"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450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6745" y="1052736"/>
            <a:ext cx="6858000" cy="1203325"/>
          </a:xfrm>
        </p:spPr>
        <p:txBody>
          <a:bodyPr/>
          <a:lstStyle/>
          <a:p>
            <a:pPr algn="ctr" eaLnBrk="1" hangingPunct="1"/>
            <a:br>
              <a:rPr lang="en-AU" sz="2000" b="1" i="0" dirty="0"/>
            </a:br>
            <a:br>
              <a:rPr lang="en-AU" sz="2000" b="1" i="0" dirty="0"/>
            </a:br>
            <a:r>
              <a:rPr lang="en-AU" sz="2800" b="1" dirty="0">
                <a:solidFill>
                  <a:schemeClr val="tx1"/>
                </a:solidFill>
              </a:rPr>
              <a:t>Culture at play…</a:t>
            </a:r>
            <a:endParaRPr lang="en-AU" sz="2800" b="1" i="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86745" y="2420888"/>
            <a:ext cx="7315200" cy="2743200"/>
          </a:xfrm>
        </p:spPr>
        <p:txBody>
          <a:bodyPr/>
          <a:lstStyle/>
          <a:p>
            <a:r>
              <a:rPr lang="en-AU" dirty="0"/>
              <a:t>What are some characteristics of Australian accent?</a:t>
            </a:r>
          </a:p>
          <a:p>
            <a:pPr eaLnBrk="1" hangingPunct="1"/>
            <a:r>
              <a:rPr lang="en-AU" dirty="0"/>
              <a:t>Where did Australian accent come from?</a:t>
            </a:r>
          </a:p>
          <a:p>
            <a:pPr eaLnBrk="1" hangingPunct="1"/>
            <a:r>
              <a:rPr lang="en-AU" dirty="0"/>
              <a:t>How is Australian accent related to Australian identity?</a:t>
            </a:r>
          </a:p>
          <a:p>
            <a:pPr eaLnBrk="1" hangingPunct="1"/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6454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978" y="12058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AU" sz="2800" b="1" dirty="0"/>
              <a:t>Language and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605532" cy="3096344"/>
          </a:xfrm>
        </p:spPr>
        <p:txBody>
          <a:bodyPr>
            <a:normAutofit/>
          </a:bodyPr>
          <a:lstStyle/>
          <a:p>
            <a:r>
              <a:rPr lang="en-AU" dirty="0"/>
              <a:t>Language is a vital aspect of any cultural group’s identity. </a:t>
            </a:r>
          </a:p>
          <a:p>
            <a:r>
              <a:rPr lang="en-AU" dirty="0"/>
              <a:t>Nationalists defend their national language against foreign “pollution”. Immigrant groups maintain their cultural heritage and identities by teaching it to their children. </a:t>
            </a:r>
          </a:p>
          <a:p>
            <a:r>
              <a:rPr lang="en-AU" dirty="0"/>
              <a:t>Language maintenance and shifting suggest the maintenance and shifting of culture. </a:t>
            </a:r>
          </a:p>
        </p:txBody>
      </p:sp>
    </p:spTree>
    <p:extLst>
      <p:ext uri="{BB962C8B-B14F-4D97-AF65-F5344CB8AC3E}">
        <p14:creationId xmlns:p14="http://schemas.microsoft.com/office/powerpoint/2010/main" val="13608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84976" cy="936104"/>
          </a:xfrm>
        </p:spPr>
        <p:txBody>
          <a:bodyPr>
            <a:normAutofit/>
          </a:bodyPr>
          <a:lstStyle/>
          <a:p>
            <a:pPr algn="ctr"/>
            <a:r>
              <a:rPr lang="en-AU" sz="2800" b="1" dirty="0">
                <a:solidFill>
                  <a:schemeClr val="tx1"/>
                </a:solidFill>
              </a:rPr>
              <a:t>After class…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2332037"/>
            <a:ext cx="7992888" cy="4525963"/>
          </a:xfrm>
        </p:spPr>
        <p:txBody>
          <a:bodyPr>
            <a:normAutofit/>
          </a:bodyPr>
          <a:lstStyle/>
          <a:p>
            <a:pPr marL="324000">
              <a:spcBef>
                <a:spcPts val="600"/>
              </a:spcBef>
            </a:pPr>
            <a:r>
              <a:rPr lang="en-AU" dirty="0">
                <a:solidFill>
                  <a:schemeClr val="tx1"/>
                </a:solidFill>
                <a:latin typeface="+mj-lt"/>
                <a:ea typeface="Adobe Fan Heiti Std B" pitchFamily="34" charset="-128"/>
              </a:rPr>
              <a:t>Can theories of communication express universal principles that apply to all cultures? Or communication is so culturally variable that culture-specific theories are needed. What is your view on this debate?</a:t>
            </a:r>
          </a:p>
          <a:p>
            <a:endParaRPr lang="en-AU" sz="2000" dirty="0">
              <a:solidFill>
                <a:schemeClr val="accent3">
                  <a:lumMod val="7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25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453" y="2420889"/>
            <a:ext cx="7211559" cy="1872208"/>
          </a:xfrm>
        </p:spPr>
        <p:txBody>
          <a:bodyPr/>
          <a:lstStyle/>
          <a:p>
            <a:r>
              <a:rPr lang="en-AU" dirty="0"/>
              <a:t>Week 4’s lecture will focus on processes of social categorisation and perception.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900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024744" cy="1143000"/>
          </a:xfrm>
        </p:spPr>
        <p:txBody>
          <a:bodyPr/>
          <a:lstStyle/>
          <a:p>
            <a:pPr algn="ctr" eaLnBrk="1" hangingPunct="1"/>
            <a:br>
              <a:rPr lang="en-AU" sz="2800" b="1" dirty="0"/>
            </a:br>
            <a:r>
              <a:rPr lang="en-AU" sz="2800" b="1" dirty="0">
                <a:latin typeface="+mn-lt"/>
              </a:rPr>
              <a:t>Learning 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420888"/>
            <a:ext cx="7560840" cy="2736304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AU" dirty="0"/>
              <a:t>At the end of this lecture, you should be able to:</a:t>
            </a:r>
            <a:endParaRPr lang="en-US" dirty="0"/>
          </a:p>
          <a:p>
            <a:pPr lvl="0"/>
            <a:r>
              <a:rPr lang="en-AU" dirty="0"/>
              <a:t>Recognise the complex nature of communication.</a:t>
            </a:r>
          </a:p>
          <a:p>
            <a:pPr lvl="0"/>
            <a:r>
              <a:rPr lang="en-AU" dirty="0"/>
              <a:t>Critically examine widely known models of communication.</a:t>
            </a:r>
          </a:p>
          <a:p>
            <a:pPr lvl="0"/>
            <a:r>
              <a:rPr lang="en-AU" dirty="0"/>
              <a:t>Evaluate the influence of culture on communication.</a:t>
            </a:r>
          </a:p>
          <a:p>
            <a:pPr eaLnBrk="1" hangingPunct="1"/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7968" y="1205880"/>
            <a:ext cx="702474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800" b="1" dirty="0">
                <a:latin typeface="+mn-lt"/>
              </a:rPr>
              <a:t>What is communication?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347752"/>
            <a:ext cx="7632848" cy="42484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/>
              <a:t>Neurologists: what the brain and nervous systems do during communication;</a:t>
            </a:r>
          </a:p>
          <a:p>
            <a:pPr eaLnBrk="1" hangingPunct="1"/>
            <a:r>
              <a:rPr lang="en-US" sz="2000" dirty="0"/>
              <a:t>Psychologists: how the brain functions and perception related issues;</a:t>
            </a:r>
          </a:p>
          <a:p>
            <a:pPr eaLnBrk="1" hangingPunct="1"/>
            <a:r>
              <a:rPr lang="en-US" sz="2000" dirty="0"/>
              <a:t>Linguists: how people use language;</a:t>
            </a:r>
          </a:p>
          <a:p>
            <a:pPr eaLnBrk="1" hangingPunct="1"/>
            <a:r>
              <a:rPr lang="en-US" sz="2000" dirty="0"/>
              <a:t>Philosophers: whether communication is essential to thought;</a:t>
            </a:r>
          </a:p>
          <a:p>
            <a:pPr eaLnBrk="1" hangingPunct="1"/>
            <a:r>
              <a:rPr lang="en-US" sz="2000" dirty="0"/>
              <a:t>Anthropologists: whether communication is universal;</a:t>
            </a:r>
          </a:p>
          <a:p>
            <a:pPr eaLnBrk="1" hangingPunct="1"/>
            <a:r>
              <a:rPr lang="en-US" sz="2000" dirty="0"/>
              <a:t>Scientists: how data transfer from one location to another.</a:t>
            </a:r>
          </a:p>
          <a:p>
            <a:pPr eaLnBrk="1" hangingPunct="1">
              <a:buNone/>
            </a:pPr>
            <a:endParaRPr lang="en-US" sz="2000" dirty="0"/>
          </a:p>
          <a:p>
            <a:pPr eaLnBrk="1" hangingPunct="1">
              <a:buNone/>
            </a:pPr>
            <a:r>
              <a:rPr lang="en-AU" sz="2000" dirty="0"/>
              <a:t>Each of the above carves out but one piece within the territory </a:t>
            </a:r>
          </a:p>
          <a:p>
            <a:pPr eaLnBrk="1" hangingPunct="1">
              <a:buNone/>
            </a:pPr>
            <a:r>
              <a:rPr lang="en-AU" sz="2000" dirty="0"/>
              <a:t>of human communication.</a:t>
            </a:r>
          </a:p>
          <a:p>
            <a:pPr eaLnBrk="1" hangingPunct="1"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17538"/>
            <a:ext cx="7024744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800" b="1" dirty="0">
                <a:latin typeface="+mn-lt"/>
              </a:rPr>
              <a:t>The linear model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19112" y="1700808"/>
            <a:ext cx="8229352" cy="46805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550" y="3141663"/>
            <a:ext cx="1008063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 dirty="0">
                <a:latin typeface="Arial" charset="0"/>
              </a:rPr>
              <a:t>Source 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95738" y="3213100"/>
            <a:ext cx="11525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Channel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484438" y="3141663"/>
            <a:ext cx="10810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Message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164388" y="3213100"/>
            <a:ext cx="11525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Feedback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651500" y="3213100"/>
            <a:ext cx="10810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Receiver 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979613" y="3429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563938" y="3429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148263" y="34290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732588" y="3429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924300" y="2060575"/>
            <a:ext cx="1081088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Noise 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635375" y="4437063"/>
            <a:ext cx="19446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AU" sz="1600">
                <a:latin typeface="Arial" charset="0"/>
              </a:rPr>
              <a:t>Receiver response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19113" y="2368550"/>
            <a:ext cx="236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endParaRPr lang="en-US" sz="1800">
              <a:latin typeface="Arial" charset="0"/>
            </a:endParaRP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844073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endParaRPr lang="en-US" sz="1800">
              <a:latin typeface="Arial" charset="0"/>
            </a:endParaRPr>
          </a:p>
        </p:txBody>
      </p: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1763713" y="2492375"/>
            <a:ext cx="102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AU" sz="1600">
                <a:latin typeface="Arial" charset="0"/>
              </a:rPr>
              <a:t>Encoding</a:t>
            </a:r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6588125" y="2492375"/>
            <a:ext cx="1039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AU" sz="1600">
                <a:latin typeface="Arial" charset="0"/>
              </a:rPr>
              <a:t>Decoding</a:t>
            </a:r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 flipV="1">
            <a:off x="2195513" y="2852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2" name="Line 22"/>
          <p:cNvSpPr>
            <a:spLocks noChangeShapeType="1"/>
          </p:cNvSpPr>
          <p:nvPr/>
        </p:nvSpPr>
        <p:spPr bwMode="auto">
          <a:xfrm flipV="1">
            <a:off x="6948488" y="2852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3" name="Line 23"/>
          <p:cNvSpPr>
            <a:spLocks noChangeShapeType="1"/>
          </p:cNvSpPr>
          <p:nvPr/>
        </p:nvSpPr>
        <p:spPr bwMode="auto">
          <a:xfrm>
            <a:off x="4500563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34" name="Line 24"/>
          <p:cNvSpPr>
            <a:spLocks noChangeShapeType="1"/>
          </p:cNvSpPr>
          <p:nvPr/>
        </p:nvSpPr>
        <p:spPr bwMode="auto">
          <a:xfrm>
            <a:off x="7667625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3335" name="Line 26"/>
          <p:cNvSpPr>
            <a:spLocks noChangeShapeType="1"/>
          </p:cNvSpPr>
          <p:nvPr/>
        </p:nvSpPr>
        <p:spPr bwMode="auto">
          <a:xfrm flipV="1">
            <a:off x="1403350" y="37163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3336" name="Text Box 28"/>
          <p:cNvSpPr txBox="1">
            <a:spLocks noChangeArrowheads="1"/>
          </p:cNvSpPr>
          <p:nvPr/>
        </p:nvSpPr>
        <p:spPr bwMode="auto">
          <a:xfrm>
            <a:off x="519112" y="5639026"/>
            <a:ext cx="84786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AU" sz="1600" dirty="0"/>
              <a:t>Source: Adapted from Shannon, Claude and Weaver, Warren (1949) </a:t>
            </a:r>
            <a:r>
              <a:rPr lang="en-AU" sz="1600" i="1" dirty="0"/>
              <a:t>The Mathematical </a:t>
            </a:r>
          </a:p>
          <a:p>
            <a:pPr algn="l" eaLnBrk="0" hangingPunct="0"/>
            <a:r>
              <a:rPr lang="en-AU" sz="1600" i="1" dirty="0"/>
              <a:t>Theory of Communication</a:t>
            </a:r>
            <a:r>
              <a:rPr lang="en-AU" sz="1600" dirty="0"/>
              <a:t>. Urbana: University of Illinois Press. p. 5.</a:t>
            </a:r>
          </a:p>
        </p:txBody>
      </p:sp>
      <p:sp>
        <p:nvSpPr>
          <p:cNvPr id="13337" name="Line 29"/>
          <p:cNvSpPr>
            <a:spLocks noChangeShapeType="1"/>
          </p:cNvSpPr>
          <p:nvPr/>
        </p:nvSpPr>
        <p:spPr bwMode="auto">
          <a:xfrm>
            <a:off x="5651500" y="47244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3338" name="Line 30"/>
          <p:cNvSpPr>
            <a:spLocks noChangeShapeType="1"/>
          </p:cNvSpPr>
          <p:nvPr/>
        </p:nvSpPr>
        <p:spPr bwMode="auto">
          <a:xfrm>
            <a:off x="1403350" y="47244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768" y="523102"/>
            <a:ext cx="7993062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AU" sz="2800" b="1" dirty="0"/>
              <a:t>The interactive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00121"/>
            <a:ext cx="7128432" cy="3757071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endParaRPr lang="en-AU" altLang="zh-CN" sz="2000" dirty="0">
              <a:ea typeface="宋体" pitchFamily="2" charset="-122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AU" altLang="zh-CN" sz="2000" dirty="0">
              <a:ea typeface="宋体" pitchFamily="2" charset="-122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AU" altLang="zh-CN" sz="2000" dirty="0">
              <a:ea typeface="宋体" pitchFamily="2" charset="-122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AU" altLang="zh-CN" sz="2000" dirty="0">
              <a:ea typeface="宋体" pitchFamily="2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71638" y="20589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4341" name="Group 5"/>
          <p:cNvGrpSpPr>
            <a:grpSpLocks noChangeAspect="1"/>
          </p:cNvGrpSpPr>
          <p:nvPr/>
        </p:nvGrpSpPr>
        <p:grpSpPr bwMode="auto">
          <a:xfrm>
            <a:off x="853054" y="1625600"/>
            <a:ext cx="7581953" cy="3819525"/>
            <a:chOff x="2435" y="1375"/>
            <a:chExt cx="7710" cy="4640"/>
          </a:xfrm>
        </p:grpSpPr>
        <p:sp>
          <p:nvSpPr>
            <p:cNvPr id="14343" name="AutoShape 6"/>
            <p:cNvSpPr>
              <a:spLocks noChangeAspect="1" noChangeArrowheads="1"/>
            </p:cNvSpPr>
            <p:nvPr/>
          </p:nvSpPr>
          <p:spPr bwMode="auto">
            <a:xfrm>
              <a:off x="2632" y="1375"/>
              <a:ext cx="7513" cy="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Text Box 7"/>
            <p:cNvSpPr txBox="1">
              <a:spLocks noChangeArrowheads="1"/>
            </p:cNvSpPr>
            <p:nvPr/>
          </p:nvSpPr>
          <p:spPr bwMode="auto">
            <a:xfrm>
              <a:off x="2435" y="3135"/>
              <a:ext cx="2123" cy="11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Encoder</a:t>
              </a:r>
            </a:p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Interpreter</a:t>
              </a:r>
            </a:p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Decoder</a:t>
              </a:r>
              <a:endParaRPr lang="en-AU" dirty="0"/>
            </a:p>
          </p:txBody>
        </p:sp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>
              <a:off x="5166" y="4575"/>
              <a:ext cx="2035" cy="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8752" y="3135"/>
              <a:ext cx="1379" cy="12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Decoder</a:t>
              </a:r>
            </a:p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Interpreter</a:t>
              </a:r>
            </a:p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Encoder</a:t>
              </a:r>
              <a:endParaRPr lang="en-AU" dirty="0"/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5636" y="4735"/>
              <a:ext cx="1096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Message</a:t>
              </a:r>
              <a:endParaRPr lang="en-AU" dirty="0"/>
            </a:p>
          </p:txBody>
        </p:sp>
        <p:sp>
          <p:nvSpPr>
            <p:cNvPr id="14348" name="Oval 11"/>
            <p:cNvSpPr>
              <a:spLocks noChangeArrowheads="1"/>
            </p:cNvSpPr>
            <p:nvPr/>
          </p:nvSpPr>
          <p:spPr bwMode="auto">
            <a:xfrm>
              <a:off x="5166" y="1535"/>
              <a:ext cx="2035" cy="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Text Box 12"/>
            <p:cNvSpPr txBox="1">
              <a:spLocks noChangeArrowheads="1"/>
            </p:cNvSpPr>
            <p:nvPr/>
          </p:nvSpPr>
          <p:spPr bwMode="auto">
            <a:xfrm>
              <a:off x="5636" y="1695"/>
              <a:ext cx="1096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AU" altLang="zh-CN" dirty="0">
                  <a:latin typeface="Times New Roman" pitchFamily="18" charset="0"/>
                  <a:ea typeface="宋体" pitchFamily="2" charset="-122"/>
                </a:rPr>
                <a:t>Message</a:t>
              </a:r>
              <a:endParaRPr lang="en-AU" dirty="0"/>
            </a:p>
          </p:txBody>
        </p:sp>
        <p:sp>
          <p:nvSpPr>
            <p:cNvPr id="14350" name="Arc 13"/>
            <p:cNvSpPr>
              <a:spLocks/>
            </p:cNvSpPr>
            <p:nvPr/>
          </p:nvSpPr>
          <p:spPr bwMode="auto">
            <a:xfrm>
              <a:off x="7201" y="2015"/>
              <a:ext cx="2191" cy="1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351" name="Arc 14"/>
            <p:cNvSpPr>
              <a:spLocks/>
            </p:cNvSpPr>
            <p:nvPr/>
          </p:nvSpPr>
          <p:spPr bwMode="auto">
            <a:xfrm flipH="1">
              <a:off x="3288" y="2015"/>
              <a:ext cx="1878" cy="1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971550" y="5445125"/>
            <a:ext cx="748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AU" sz="1600" dirty="0"/>
              <a:t>Source: Adapted from Schramm, Wilbur (1971) ‘The nature of communication between humans’, in W. Schramm and D. F. Roberts (eds.), </a:t>
            </a:r>
            <a:r>
              <a:rPr lang="en-AU" sz="1600" i="1" dirty="0"/>
              <a:t>The Process and Effects of Mass Communication</a:t>
            </a:r>
            <a:r>
              <a:rPr lang="en-AU" sz="1600" dirty="0"/>
              <a:t>. Urbana: University of Illinois Press, p. 24.</a:t>
            </a:r>
          </a:p>
        </p:txBody>
      </p:sp>
      <p:sp>
        <p:nvSpPr>
          <p:cNvPr id="20" name="Arc 13"/>
          <p:cNvSpPr>
            <a:spLocks/>
          </p:cNvSpPr>
          <p:nvPr/>
        </p:nvSpPr>
        <p:spPr bwMode="auto">
          <a:xfrm rot="8460429">
            <a:off x="5581516" y="3901207"/>
            <a:ext cx="2126337" cy="102014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1" name="Arc 14"/>
          <p:cNvSpPr>
            <a:spLocks/>
          </p:cNvSpPr>
          <p:nvPr/>
        </p:nvSpPr>
        <p:spPr bwMode="auto">
          <a:xfrm rot="14697542" flipH="1">
            <a:off x="2026957" y="3727445"/>
            <a:ext cx="1469482" cy="131327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348" y="1268760"/>
            <a:ext cx="7417444" cy="863600"/>
          </a:xfrm>
        </p:spPr>
        <p:txBody>
          <a:bodyPr>
            <a:normAutofit fontScale="90000"/>
          </a:bodyPr>
          <a:lstStyle/>
          <a:p>
            <a:br>
              <a:rPr lang="en-AU" sz="2000" b="1" dirty="0"/>
            </a:br>
            <a:br>
              <a:rPr lang="en-AU" sz="2000" b="1" dirty="0"/>
            </a:br>
            <a:br>
              <a:rPr lang="en-AU" sz="2000" b="1" dirty="0"/>
            </a:br>
            <a:br>
              <a:rPr lang="en-AU" sz="2000" b="1" dirty="0"/>
            </a:br>
            <a:r>
              <a:rPr lang="en-AU" sz="3100" b="1" dirty="0">
                <a:latin typeface="+mn-lt"/>
              </a:rPr>
              <a:t>Defining communication</a:t>
            </a:r>
            <a:br>
              <a:rPr lang="en-AU" sz="3100" b="1" dirty="0"/>
            </a:br>
            <a:br>
              <a:rPr lang="en-AU" sz="3100" b="1" dirty="0"/>
            </a:br>
            <a:endParaRPr lang="en-AU" sz="31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19944" y="2564904"/>
            <a:ext cx="7632848" cy="338437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Communication can be defined as the process by which people use shared verbal or nonverbal codes, systems and media to exchange information in a particular cultural context. 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AU" dirty="0"/>
              <a:t>We all share our ideas and feelings with others; however, </a:t>
            </a:r>
            <a:r>
              <a:rPr lang="en-AU" i="1" u="sng" dirty="0"/>
              <a:t>how</a:t>
            </a:r>
            <a:r>
              <a:rPr lang="en-AU" dirty="0"/>
              <a:t> we interpret “codes” may vary from person to person, from group to group, and from culture to culture.</a:t>
            </a:r>
          </a:p>
          <a:p>
            <a:pPr eaLnBrk="1" hangingPunct="1"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r>
              <a:rPr lang="en-AU" sz="2000" dirty="0"/>
              <a:t> </a:t>
            </a:r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  <a:p>
            <a:pPr eaLnBrk="1" hangingPunct="1">
              <a:buFontTx/>
              <a:buNone/>
            </a:pPr>
            <a:endParaRPr lang="en-A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3fhkv6xpescls.cloudfront.net/blog/wp-content/uploads/2011/02/miscommun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010981" cy="43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2492896"/>
            <a:ext cx="6798736" cy="3514244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868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52736"/>
            <a:ext cx="7024744" cy="1143000"/>
          </a:xfrm>
        </p:spPr>
        <p:txBody>
          <a:bodyPr>
            <a:normAutofit/>
          </a:bodyPr>
          <a:lstStyle/>
          <a:p>
            <a:pPr algn="ctr"/>
            <a:br>
              <a:rPr lang="en-AU" sz="2400" b="1" dirty="0"/>
            </a:br>
            <a:r>
              <a:rPr lang="en-AU" sz="2800" b="1" dirty="0">
                <a:solidFill>
                  <a:schemeClr val="tx1"/>
                </a:solidFill>
              </a:rPr>
              <a:t>Questions to think about…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72" y="2420888"/>
            <a:ext cx="7543800" cy="3581400"/>
          </a:xfrm>
        </p:spPr>
        <p:txBody>
          <a:bodyPr/>
          <a:lstStyle/>
          <a:p>
            <a:r>
              <a:rPr lang="en-AU" sz="2000" dirty="0"/>
              <a:t>How do initial experiences with language shape the way in which a person thinks?</a:t>
            </a:r>
          </a:p>
          <a:p>
            <a:r>
              <a:rPr lang="en-AU" sz="2000" dirty="0"/>
              <a:t>Do words, grammar, and usage influence how people think and behave?</a:t>
            </a:r>
          </a:p>
          <a:p>
            <a:r>
              <a:rPr lang="en-AU" sz="2000" dirty="0"/>
              <a:t>Does a person growing up in Saudi Arabia, who learns to speak and write Arabic, “see” and “experience” the world differently than a person who grows up in Australia, speaking and writing English?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69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36681"/>
            <a:ext cx="4648200" cy="1143000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en-AU" sz="2000" b="1" i="0" dirty="0"/>
            </a:br>
            <a:r>
              <a:rPr lang="en-AU" sz="2800" b="1" i="0" dirty="0">
                <a:solidFill>
                  <a:schemeClr val="tx1"/>
                </a:solidFill>
                <a:latin typeface="+mn-lt"/>
              </a:rPr>
              <a:t>The Sapir-Whorf hypothesis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99940" y="3276601"/>
            <a:ext cx="7772400" cy="2667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i="1" dirty="0"/>
              <a:t>Linguistic determinism</a:t>
            </a:r>
            <a:r>
              <a:rPr lang="en-US" dirty="0"/>
              <a:t> – the way one thinks is determined by the language one speaks. </a:t>
            </a:r>
          </a:p>
          <a:p>
            <a:pPr eaLnBrk="1" hangingPunct="1">
              <a:lnSpc>
                <a:spcPct val="110000"/>
              </a:lnSpc>
            </a:pPr>
            <a:r>
              <a:rPr lang="en-US" i="1" dirty="0"/>
              <a:t>Linguistic relativity</a:t>
            </a:r>
            <a:r>
              <a:rPr lang="en-US" dirty="0"/>
              <a:t> – </a:t>
            </a:r>
            <a:r>
              <a:rPr lang="en-AU" dirty="0"/>
              <a:t>Language provides the conceptual categorises that influence how its speaker’s perceptions are encoded and stored.</a:t>
            </a:r>
          </a:p>
          <a:p>
            <a:pPr eaLnBrk="1" hangingPunct="1">
              <a:lnSpc>
                <a:spcPct val="90000"/>
              </a:lnSpc>
            </a:pPr>
            <a:endParaRPr lang="en-AU" sz="2000" dirty="0"/>
          </a:p>
        </p:txBody>
      </p:sp>
      <p:pic>
        <p:nvPicPr>
          <p:cNvPr id="9220" name="Picture 5" descr="180px-Esapi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986"/>
            <a:ext cx="1752600" cy="203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2249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 dirty="0"/>
              <a:t>Edward Sapir 1884-1939</a:t>
            </a:r>
          </a:p>
        </p:txBody>
      </p:sp>
      <p:pic>
        <p:nvPicPr>
          <p:cNvPr id="9222" name="Picture 8" descr="whorfbenjaminlee59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911253"/>
            <a:ext cx="15240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172200" y="2819400"/>
            <a:ext cx="2509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/>
              <a:t>Benjamin Whorf 1897-1941</a:t>
            </a:r>
          </a:p>
        </p:txBody>
      </p:sp>
    </p:spTree>
    <p:extLst>
      <p:ext uri="{BB962C8B-B14F-4D97-AF65-F5344CB8AC3E}">
        <p14:creationId xmlns:p14="http://schemas.microsoft.com/office/powerpoint/2010/main" val="1371233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1741</TotalTime>
  <Words>697</Words>
  <Application>Microsoft Office PowerPoint</Application>
  <PresentationFormat>全屏显示(4:3)</PresentationFormat>
  <Paragraphs>89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Adobe Fan Heiti Std B</vt:lpstr>
      <vt:lpstr>Arial</vt:lpstr>
      <vt:lpstr>Century Schoolbook</vt:lpstr>
      <vt:lpstr>Garamond</vt:lpstr>
      <vt:lpstr>Tahoma</vt:lpstr>
      <vt:lpstr>Times New Roman</vt:lpstr>
      <vt:lpstr>Organic</vt:lpstr>
      <vt:lpstr>      Week 3: Communication: Sharing what we know</vt:lpstr>
      <vt:lpstr> Learning  Objectives</vt:lpstr>
      <vt:lpstr>What is communication?</vt:lpstr>
      <vt:lpstr>The linear model</vt:lpstr>
      <vt:lpstr>The interactive model</vt:lpstr>
      <vt:lpstr>    Defining communication  </vt:lpstr>
      <vt:lpstr>PowerPoint 演示文稿</vt:lpstr>
      <vt:lpstr> Questions to think about…</vt:lpstr>
      <vt:lpstr> The Sapir-Whorf hypothesis</vt:lpstr>
      <vt:lpstr>Communication and culture</vt:lpstr>
      <vt:lpstr> My language, my people, my world</vt:lpstr>
      <vt:lpstr>  Culture at play…</vt:lpstr>
      <vt:lpstr>Language and identity</vt:lpstr>
      <vt:lpstr>After class…</vt:lpstr>
      <vt:lpstr>Next week</vt:lpstr>
    </vt:vector>
  </TitlesOfParts>
  <Manager/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Your Country</dc:title>
  <dc:subject/>
  <dc:creator>Shuang Liu</dc:creator>
  <cp:keywords/>
  <dc:description/>
  <cp:lastModifiedBy>TIANHAO HE</cp:lastModifiedBy>
  <cp:revision>286</cp:revision>
  <cp:lastPrinted>1601-01-01T00:00:00Z</cp:lastPrinted>
  <dcterms:created xsi:type="dcterms:W3CDTF">2007-07-24T01:46:56Z</dcterms:created>
  <dcterms:modified xsi:type="dcterms:W3CDTF">2021-07-14T17:18:11Z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